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7A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>
        <p:scale>
          <a:sx n="103" d="100"/>
          <a:sy n="103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EFA39-1458-D548-9FCC-4B1B79516C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6EE5A-96E9-E94B-8045-C2FE143B82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0559B-4E35-D045-B4DD-CA67AF940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C85F6-5C7B-0F4A-AAAA-1E4CDBF7E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0B0438-EEC5-EB47-A129-FADCD086D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75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9A852-4E68-794C-ADD0-3EEF1861D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C2B962-B951-4446-9D56-12D983B27A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64901-5830-4446-A906-63E00F6E4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A725B-EA02-BE43-8DD7-2DCB3E39F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32158-64A5-B842-8AA6-1563248DB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8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62CE05-0A7F-2F41-A4F9-4805169217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E9D6A4-FA5B-D44A-A73A-F47EE805C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92DCA-DB8B-A842-8D7C-C904169D0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2F529-4E70-EE4F-9DCF-FA3CE3469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53352-0B91-FA45-8FF3-86A006B25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471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4E313-4754-9D4C-8B64-BA4E2CBE1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EE693-3B93-8842-9DB8-8F87049E0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E4164-B225-CB42-891E-A0BE91EB9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EEAF8-B5CE-674A-9186-E139B74F7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F38271-A21E-A744-A231-CE7146371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30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FAF7E-C537-7D4C-9AE3-CE92BA320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E136F-D498-2D4A-94A8-D9E862427C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F813E-A4BF-944B-A343-EC99136D1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4178D-A2DA-124C-A8D7-298B40B66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F807F-646F-184D-A9CF-66317082A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09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C4BC9-F942-FD4C-BA3F-42E1008E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11854-D01C-5B42-A3DF-09D72416D6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B3FDB1-A3AE-FF49-94E1-DB44755D33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0F479-CA0D-DB4F-8AF9-BEFF69778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39308-89AB-EF48-A0AD-02E854DD2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9A725-4C75-3145-A0BC-0F1D6666E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593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63946-8406-B84D-AD08-60FDD8861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6729D-2216-1F48-804B-8BB3FA39F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1B16E-36AC-4C4D-8AEA-85279F6247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8DA77F-31B2-D346-9FC5-BEAF289B38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2F1F3-B46F-144A-A8E1-0803BC3FC1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793BA8-A978-1C4C-9FCD-5F03E5BBF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82BBBE-BD62-D542-A0BD-5EDD0B754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CD7A7B-1041-B64B-A38A-61218704E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95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6A22B-A8F3-674E-AA75-E910810EA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9CC01F-4342-2E40-A082-62131005E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AC8DA0-FFA4-3D49-85CD-B3C658C8F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F2E76D-21C3-0A4B-AE53-650E1002B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061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453141-7A74-EE4F-B99D-8394FBCBC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59A3AF-B857-2940-8FB5-0999FFDD8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E12CC-AE73-1A4F-ABEF-180DF3ACD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486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0992C-C4E2-E74F-9DED-DC031AFD5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0D1AF-76C5-B943-96BC-2D67CEE1A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08BCF7-D4A2-9642-B281-54E54FF0A4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F2902C-7B81-9B49-9C24-AD9A9061C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6DBD4A-A4A7-9C48-838E-118AF0D37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1ECA5-597C-8D48-BAE9-490016041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019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1C0DE-E1A6-9B4C-BC74-2FDC72A1A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2E583D-59EE-8F4B-8D7A-F4FC7D1CED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92267A-D5EE-9246-91B0-63C946B27B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EDA6F9-C347-E743-A0C8-0988311D2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F577E6-C5F6-9840-9D7F-46493A107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59C8CB-6615-C04A-ABB5-2043525E4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88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B9DF59-2526-8943-8944-8AB300B9B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2A38B8-8EC1-DB46-828B-316C105B8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02AF5-DF1B-724D-9FB9-1C2DB91DA6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96C631-AFFE-BF4C-B7A1-7E7CC617BC1B}" type="datetimeFigureOut">
              <a:rPr lang="en-US" smtClean="0"/>
              <a:t>7/12/20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FEF6B-AD30-4E4A-B95E-171989483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A838B6-A865-654B-96C4-C09729BED7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D6BD80-D0CB-5048-B8B6-23F500D849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09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5FBB9F-69CF-1747-BDE3-2B7DC1F801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074"/>
          <a:stretch/>
        </p:blipFill>
        <p:spPr>
          <a:xfrm>
            <a:off x="2707168" y="314850"/>
            <a:ext cx="2478511" cy="357982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360A37F-A8E0-6B43-9328-2316255A87F4}"/>
              </a:ext>
            </a:extLst>
          </p:cNvPr>
          <p:cNvSpPr/>
          <p:nvPr/>
        </p:nvSpPr>
        <p:spPr>
          <a:xfrm>
            <a:off x="5359066" y="1706052"/>
            <a:ext cx="432487" cy="395416"/>
          </a:xfrm>
          <a:prstGeom prst="ellipse">
            <a:avLst/>
          </a:prstGeom>
          <a:solidFill>
            <a:srgbClr val="BF7AC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6615881-06F7-4642-BBCA-7535F633E9C0}"/>
              </a:ext>
            </a:extLst>
          </p:cNvPr>
          <p:cNvSpPr/>
          <p:nvPr/>
        </p:nvSpPr>
        <p:spPr>
          <a:xfrm>
            <a:off x="5479935" y="1816412"/>
            <a:ext cx="280087" cy="243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6118CA9-E229-6840-A6FD-0FB60E50F074}"/>
              </a:ext>
            </a:extLst>
          </p:cNvPr>
          <p:cNvSpPr/>
          <p:nvPr/>
        </p:nvSpPr>
        <p:spPr>
          <a:xfrm>
            <a:off x="6431732" y="2543114"/>
            <a:ext cx="432487" cy="395416"/>
          </a:xfrm>
          <a:prstGeom prst="ellipse">
            <a:avLst/>
          </a:prstGeom>
          <a:solidFill>
            <a:srgbClr val="BF7AC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598DEAA-8AC3-6A4A-96DA-2F687251844A}"/>
              </a:ext>
            </a:extLst>
          </p:cNvPr>
          <p:cNvSpPr/>
          <p:nvPr/>
        </p:nvSpPr>
        <p:spPr>
          <a:xfrm>
            <a:off x="6552601" y="2653474"/>
            <a:ext cx="280087" cy="243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0D92878D-ED2C-4144-A317-1DDAC785E5D7}"/>
              </a:ext>
            </a:extLst>
          </p:cNvPr>
          <p:cNvSpPr/>
          <p:nvPr/>
        </p:nvSpPr>
        <p:spPr>
          <a:xfrm rot="6092610" flipH="1">
            <a:off x="5043578" y="919976"/>
            <a:ext cx="720277" cy="688860"/>
          </a:xfrm>
          <a:prstGeom prst="arc">
            <a:avLst>
              <a:gd name="adj1" fmla="val 16200000"/>
              <a:gd name="adj2" fmla="val 11459472"/>
            </a:avLst>
          </a:prstGeom>
          <a:noFill/>
          <a:ln w="28575">
            <a:solidFill>
              <a:schemeClr val="bg2">
                <a:lumMod val="50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4ADA39-98D8-384D-B36C-61951B163EB5}"/>
              </a:ext>
            </a:extLst>
          </p:cNvPr>
          <p:cNvSpPr txBox="1"/>
          <p:nvPr/>
        </p:nvSpPr>
        <p:spPr>
          <a:xfrm>
            <a:off x="4603921" y="503165"/>
            <a:ext cx="1336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Self renewal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516CDA7-4524-FE45-9B9F-27027DF61703}"/>
              </a:ext>
            </a:extLst>
          </p:cNvPr>
          <p:cNvCxnSpPr>
            <a:cxnSpLocks/>
          </p:cNvCxnSpPr>
          <p:nvPr/>
        </p:nvCxnSpPr>
        <p:spPr>
          <a:xfrm>
            <a:off x="5862520" y="2041728"/>
            <a:ext cx="370845" cy="544722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0750C34-F627-094D-88A6-17565CF4119B}"/>
              </a:ext>
            </a:extLst>
          </p:cNvPr>
          <p:cNvCxnSpPr>
            <a:cxnSpLocks/>
          </p:cNvCxnSpPr>
          <p:nvPr/>
        </p:nvCxnSpPr>
        <p:spPr>
          <a:xfrm>
            <a:off x="6647975" y="3068634"/>
            <a:ext cx="0" cy="505913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1DCD7BD1-5A5E-C94F-A652-74159A4DC466}"/>
              </a:ext>
            </a:extLst>
          </p:cNvPr>
          <p:cNvSpPr/>
          <p:nvPr/>
        </p:nvSpPr>
        <p:spPr>
          <a:xfrm>
            <a:off x="6431732" y="3675453"/>
            <a:ext cx="432487" cy="39541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958D2CC-1A79-574E-9E24-30711C6CF3D8}"/>
              </a:ext>
            </a:extLst>
          </p:cNvPr>
          <p:cNvSpPr/>
          <p:nvPr/>
        </p:nvSpPr>
        <p:spPr>
          <a:xfrm>
            <a:off x="6552601" y="3785813"/>
            <a:ext cx="280087" cy="243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25E1F6-A1C9-434F-BD41-F278ED362D92}"/>
              </a:ext>
            </a:extLst>
          </p:cNvPr>
          <p:cNvSpPr txBox="1"/>
          <p:nvPr/>
        </p:nvSpPr>
        <p:spPr>
          <a:xfrm>
            <a:off x="6944680" y="2600762"/>
            <a:ext cx="20846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Short term stem cell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3623B4-E7D8-F748-86BD-15489D6E9636}"/>
              </a:ext>
            </a:extLst>
          </p:cNvPr>
          <p:cNvSpPr txBox="1"/>
          <p:nvPr/>
        </p:nvSpPr>
        <p:spPr>
          <a:xfrm>
            <a:off x="4068264" y="3738435"/>
            <a:ext cx="2363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Multipotent progenitor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9DBC19-FDBE-764E-9A3B-C8A93E978C77}"/>
              </a:ext>
            </a:extLst>
          </p:cNvPr>
          <p:cNvSpPr txBox="1"/>
          <p:nvPr/>
        </p:nvSpPr>
        <p:spPr>
          <a:xfrm>
            <a:off x="5813247" y="1732136"/>
            <a:ext cx="2028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Long term stem cell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09D7A3B-78CF-EA46-A581-DE27C0D0AA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512" r="-1482"/>
          <a:stretch/>
        </p:blipFill>
        <p:spPr>
          <a:xfrm>
            <a:off x="7894028" y="2917188"/>
            <a:ext cx="1077713" cy="3579828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1B1D677-3DDD-E641-896D-744DEB7577AA}"/>
              </a:ext>
            </a:extLst>
          </p:cNvPr>
          <p:cNvCxnSpPr>
            <a:cxnSpLocks/>
          </p:cNvCxnSpPr>
          <p:nvPr/>
        </p:nvCxnSpPr>
        <p:spPr>
          <a:xfrm flipV="1">
            <a:off x="7010932" y="3469388"/>
            <a:ext cx="976084" cy="332231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4A0583-0E77-F143-B6F5-D0C4D1F9F841}"/>
              </a:ext>
            </a:extLst>
          </p:cNvPr>
          <p:cNvCxnSpPr>
            <a:cxnSpLocks/>
          </p:cNvCxnSpPr>
          <p:nvPr/>
        </p:nvCxnSpPr>
        <p:spPr>
          <a:xfrm>
            <a:off x="6979401" y="3999467"/>
            <a:ext cx="767914" cy="567972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D493E59-2D7A-BA46-BB92-187A97D0A28B}"/>
              </a:ext>
            </a:extLst>
          </p:cNvPr>
          <p:cNvCxnSpPr>
            <a:cxnSpLocks/>
          </p:cNvCxnSpPr>
          <p:nvPr/>
        </p:nvCxnSpPr>
        <p:spPr>
          <a:xfrm>
            <a:off x="6826778" y="4173471"/>
            <a:ext cx="1009638" cy="132529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6216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A33A37-65FE-704C-86E9-8C0F21A42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352" y="1768218"/>
            <a:ext cx="4591393" cy="23940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9D9BEE-0A79-A34E-BE5C-D077D0260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299" y="1657006"/>
            <a:ext cx="3809715" cy="272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365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35DBFB81-5769-8742-9B69-94DD62083BBE}"/>
              </a:ext>
            </a:extLst>
          </p:cNvPr>
          <p:cNvSpPr/>
          <p:nvPr/>
        </p:nvSpPr>
        <p:spPr>
          <a:xfrm>
            <a:off x="4116148" y="3758753"/>
            <a:ext cx="1562174" cy="9975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498885D4-254C-E148-BDDC-0CB2EA34054B}"/>
              </a:ext>
            </a:extLst>
          </p:cNvPr>
          <p:cNvSpPr/>
          <p:nvPr/>
        </p:nvSpPr>
        <p:spPr>
          <a:xfrm>
            <a:off x="7064415" y="3771078"/>
            <a:ext cx="1562174" cy="99753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47876B7-D93A-3248-BD0E-599D0EF35645}"/>
              </a:ext>
            </a:extLst>
          </p:cNvPr>
          <p:cNvCxnSpPr>
            <a:cxnSpLocks/>
          </p:cNvCxnSpPr>
          <p:nvPr/>
        </p:nvCxnSpPr>
        <p:spPr>
          <a:xfrm>
            <a:off x="4786938" y="1779719"/>
            <a:ext cx="0" cy="7870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40B35D7-2E16-1940-A4ED-20A2F0E3B8A4}"/>
              </a:ext>
            </a:extLst>
          </p:cNvPr>
          <p:cNvSpPr txBox="1"/>
          <p:nvPr/>
        </p:nvSpPr>
        <p:spPr>
          <a:xfrm>
            <a:off x="4453834" y="1410387"/>
            <a:ext cx="666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235F93-9703-8B46-8B64-1DB61E373917}"/>
              </a:ext>
            </a:extLst>
          </p:cNvPr>
          <p:cNvSpPr txBox="1"/>
          <p:nvPr/>
        </p:nvSpPr>
        <p:spPr>
          <a:xfrm>
            <a:off x="4279426" y="2557095"/>
            <a:ext cx="10150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Gene DR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01C8D7-50EC-854A-A4CC-4EC14569AEA5}"/>
              </a:ext>
            </a:extLst>
          </p:cNvPr>
          <p:cNvSpPr txBox="1"/>
          <p:nvPr/>
        </p:nvSpPr>
        <p:spPr>
          <a:xfrm>
            <a:off x="2453815" y="1410387"/>
            <a:ext cx="666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82DABF0-F43B-EF49-AF83-ED1D92F7981D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2786916" y="1693219"/>
            <a:ext cx="4" cy="873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216B33-A11A-3D44-9165-C6F3AF8B439B}"/>
              </a:ext>
            </a:extLst>
          </p:cNvPr>
          <p:cNvSpPr txBox="1"/>
          <p:nvPr/>
        </p:nvSpPr>
        <p:spPr>
          <a:xfrm>
            <a:off x="2250006" y="2566769"/>
            <a:ext cx="10738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Cluster</a:t>
            </a:r>
          </a:p>
          <a:p>
            <a:pPr algn="ctr"/>
            <a:r>
              <a:rPr lang="en-US" b="1" dirty="0"/>
              <a:t> by genes</a:t>
            </a:r>
          </a:p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F398A4E-73E9-7345-8F46-FAD66B4C2768}"/>
              </a:ext>
            </a:extLst>
          </p:cNvPr>
          <p:cNvSpPr/>
          <p:nvPr/>
        </p:nvSpPr>
        <p:spPr>
          <a:xfrm>
            <a:off x="4214505" y="3795856"/>
            <a:ext cx="143635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Gene cluster labels on </a:t>
            </a:r>
          </a:p>
          <a:p>
            <a:pPr algn="ctr"/>
            <a:r>
              <a:rPr lang="en-US" dirty="0"/>
              <a:t>2D Gene DR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7EFE9B-8FDE-404E-A39A-B15AE9F88F98}"/>
              </a:ext>
            </a:extLst>
          </p:cNvPr>
          <p:cNvSpPr/>
          <p:nvPr/>
        </p:nvSpPr>
        <p:spPr>
          <a:xfrm>
            <a:off x="1416006" y="5200826"/>
            <a:ext cx="43288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/>
              <a:t>Visualize by clusters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04662BA-FE46-574A-8285-4D87CFC68FB8}"/>
              </a:ext>
            </a:extLst>
          </p:cNvPr>
          <p:cNvCxnSpPr>
            <a:cxnSpLocks/>
          </p:cNvCxnSpPr>
          <p:nvPr/>
        </p:nvCxnSpPr>
        <p:spPr>
          <a:xfrm>
            <a:off x="4786937" y="3176579"/>
            <a:ext cx="0" cy="529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5E5AECD-CF31-924F-9EE4-BC106526E389}"/>
              </a:ext>
            </a:extLst>
          </p:cNvPr>
          <p:cNvSpPr txBox="1"/>
          <p:nvPr/>
        </p:nvSpPr>
        <p:spPr>
          <a:xfrm>
            <a:off x="2068740" y="3912119"/>
            <a:ext cx="14363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Cluster labels</a:t>
            </a:r>
          </a:p>
          <a:p>
            <a:pPr algn="ctr"/>
            <a:r>
              <a:rPr lang="en-US" dirty="0"/>
              <a:t>On data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AA4B2C2-03C2-7E4A-B176-E80A5C4B2EF7}"/>
              </a:ext>
            </a:extLst>
          </p:cNvPr>
          <p:cNvCxnSpPr>
            <a:cxnSpLocks/>
          </p:cNvCxnSpPr>
          <p:nvPr/>
        </p:nvCxnSpPr>
        <p:spPr>
          <a:xfrm>
            <a:off x="2786917" y="3218084"/>
            <a:ext cx="0" cy="555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A5E9739-B98A-C84B-9DFD-8C43DC52EA6B}"/>
              </a:ext>
            </a:extLst>
          </p:cNvPr>
          <p:cNvCxnSpPr>
            <a:cxnSpLocks/>
          </p:cNvCxnSpPr>
          <p:nvPr/>
        </p:nvCxnSpPr>
        <p:spPr>
          <a:xfrm>
            <a:off x="3486774" y="4235284"/>
            <a:ext cx="4597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5995D82-FDBD-1F48-A1CE-20D151CEA907}"/>
              </a:ext>
            </a:extLst>
          </p:cNvPr>
          <p:cNvCxnSpPr>
            <a:cxnSpLocks/>
          </p:cNvCxnSpPr>
          <p:nvPr/>
        </p:nvCxnSpPr>
        <p:spPr>
          <a:xfrm>
            <a:off x="2298357" y="1322173"/>
            <a:ext cx="2253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F6016AE-0D79-274E-B3F2-F0E373F3466A}"/>
              </a:ext>
            </a:extLst>
          </p:cNvPr>
          <p:cNvSpPr txBox="1"/>
          <p:nvPr/>
        </p:nvSpPr>
        <p:spPr>
          <a:xfrm>
            <a:off x="2678088" y="912903"/>
            <a:ext cx="1804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Parallel approach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BF4C8E5-A72E-BB4A-AE82-E00DC6375B27}"/>
              </a:ext>
            </a:extLst>
          </p:cNvPr>
          <p:cNvSpPr txBox="1"/>
          <p:nvPr/>
        </p:nvSpPr>
        <p:spPr>
          <a:xfrm>
            <a:off x="7500266" y="900034"/>
            <a:ext cx="1638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Serial approach</a:t>
            </a:r>
          </a:p>
          <a:p>
            <a:endParaRPr lang="en-US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2FE8DE0-EBBB-2143-BABA-44E7B185EDC6}"/>
              </a:ext>
            </a:extLst>
          </p:cNvPr>
          <p:cNvCxnSpPr>
            <a:cxnSpLocks/>
          </p:cNvCxnSpPr>
          <p:nvPr/>
        </p:nvCxnSpPr>
        <p:spPr>
          <a:xfrm>
            <a:off x="2453815" y="5012661"/>
            <a:ext cx="2253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8B0C924-C487-4546-987C-367D2D1F47F2}"/>
              </a:ext>
            </a:extLst>
          </p:cNvPr>
          <p:cNvCxnSpPr>
            <a:cxnSpLocks/>
          </p:cNvCxnSpPr>
          <p:nvPr/>
        </p:nvCxnSpPr>
        <p:spPr>
          <a:xfrm>
            <a:off x="8431194" y="2287213"/>
            <a:ext cx="6481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4662C5ED-1DD9-6C4B-83F0-F3A3647D7264}"/>
              </a:ext>
            </a:extLst>
          </p:cNvPr>
          <p:cNvSpPr txBox="1"/>
          <p:nvPr/>
        </p:nvSpPr>
        <p:spPr>
          <a:xfrm>
            <a:off x="7325543" y="2116026"/>
            <a:ext cx="10150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Gene DR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AD03B42-9D20-D742-A42E-4CE0B68CE716}"/>
              </a:ext>
            </a:extLst>
          </p:cNvPr>
          <p:cNvSpPr txBox="1"/>
          <p:nvPr/>
        </p:nvSpPr>
        <p:spPr>
          <a:xfrm>
            <a:off x="7499953" y="1410387"/>
            <a:ext cx="666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98AD47E-F043-E64A-9586-ACBB20005829}"/>
              </a:ext>
            </a:extLst>
          </p:cNvPr>
          <p:cNvCxnSpPr>
            <a:cxnSpLocks/>
          </p:cNvCxnSpPr>
          <p:nvPr/>
        </p:nvCxnSpPr>
        <p:spPr>
          <a:xfrm>
            <a:off x="7833057" y="1779718"/>
            <a:ext cx="0" cy="319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D1107929-7B98-8C48-B578-76AC20ABB61C}"/>
              </a:ext>
            </a:extLst>
          </p:cNvPr>
          <p:cNvSpPr txBox="1"/>
          <p:nvPr/>
        </p:nvSpPr>
        <p:spPr>
          <a:xfrm>
            <a:off x="9017441" y="1999935"/>
            <a:ext cx="13692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Cluster</a:t>
            </a:r>
          </a:p>
          <a:p>
            <a:pPr algn="ctr"/>
            <a:r>
              <a:rPr lang="en-US" b="1" dirty="0"/>
              <a:t>DR </a:t>
            </a:r>
          </a:p>
          <a:p>
            <a:pPr algn="ctr"/>
            <a:r>
              <a:rPr lang="en-US" b="1" dirty="0"/>
              <a:t>components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DBD4400-85E5-3440-A2F0-9A28E931D5BF}"/>
              </a:ext>
            </a:extLst>
          </p:cNvPr>
          <p:cNvSpPr/>
          <p:nvPr/>
        </p:nvSpPr>
        <p:spPr>
          <a:xfrm>
            <a:off x="7064416" y="3813231"/>
            <a:ext cx="162410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DR clusters labels on </a:t>
            </a:r>
          </a:p>
          <a:p>
            <a:pPr algn="ctr"/>
            <a:r>
              <a:rPr lang="en-US" dirty="0"/>
              <a:t>2D Gene DR </a:t>
            </a:r>
          </a:p>
          <a:p>
            <a:pPr algn="ctr"/>
            <a:endParaRPr lang="en-US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7EABDF3-8A3A-B343-B590-925E91733B4D}"/>
              </a:ext>
            </a:extLst>
          </p:cNvPr>
          <p:cNvCxnSpPr>
            <a:cxnSpLocks/>
          </p:cNvCxnSpPr>
          <p:nvPr/>
        </p:nvCxnSpPr>
        <p:spPr>
          <a:xfrm>
            <a:off x="9718433" y="2923265"/>
            <a:ext cx="0" cy="798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2F756065-CAB7-8647-ACD9-1FE804EA5780}"/>
              </a:ext>
            </a:extLst>
          </p:cNvPr>
          <p:cNvSpPr txBox="1"/>
          <p:nvPr/>
        </p:nvSpPr>
        <p:spPr>
          <a:xfrm>
            <a:off x="9000256" y="3706363"/>
            <a:ext cx="14363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Cluster labels</a:t>
            </a:r>
          </a:p>
          <a:p>
            <a:pPr algn="ctr"/>
            <a:r>
              <a:rPr lang="en-US" dirty="0"/>
              <a:t>On 2D DR</a:t>
            </a:r>
          </a:p>
          <a:p>
            <a:pPr algn="ctr"/>
            <a:r>
              <a:rPr lang="en-US" dirty="0"/>
              <a:t>structure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BE0DE80-1B02-E049-B9A5-308CF368ACB3}"/>
              </a:ext>
            </a:extLst>
          </p:cNvPr>
          <p:cNvCxnSpPr>
            <a:cxnSpLocks/>
          </p:cNvCxnSpPr>
          <p:nvPr/>
        </p:nvCxnSpPr>
        <p:spPr>
          <a:xfrm flipH="1">
            <a:off x="8755272" y="4183821"/>
            <a:ext cx="3656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48F295C-C987-B94C-9773-93A9336E402C}"/>
              </a:ext>
            </a:extLst>
          </p:cNvPr>
          <p:cNvCxnSpPr>
            <a:cxnSpLocks/>
          </p:cNvCxnSpPr>
          <p:nvPr/>
        </p:nvCxnSpPr>
        <p:spPr>
          <a:xfrm>
            <a:off x="7344495" y="1322173"/>
            <a:ext cx="2253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3B6AE1E7-206C-CC4B-A6A8-CA04F059E6DD}"/>
              </a:ext>
            </a:extLst>
          </p:cNvPr>
          <p:cNvCxnSpPr>
            <a:cxnSpLocks/>
          </p:cNvCxnSpPr>
          <p:nvPr/>
        </p:nvCxnSpPr>
        <p:spPr>
          <a:xfrm>
            <a:off x="7499953" y="5012661"/>
            <a:ext cx="2253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69DDDDDF-7A5A-6C44-B6C7-D05AED3EE7FE}"/>
              </a:ext>
            </a:extLst>
          </p:cNvPr>
          <p:cNvSpPr/>
          <p:nvPr/>
        </p:nvSpPr>
        <p:spPr>
          <a:xfrm>
            <a:off x="6712242" y="5186756"/>
            <a:ext cx="43288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/>
              <a:t>Cluster by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1255765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F71971-920B-BC40-8410-FB6622099CFB}"/>
              </a:ext>
            </a:extLst>
          </p:cNvPr>
          <p:cNvSpPr txBox="1"/>
          <p:nvPr/>
        </p:nvSpPr>
        <p:spPr>
          <a:xfrm>
            <a:off x="3358839" y="3702221"/>
            <a:ext cx="2120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ZIFA to 5 dimensions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FFB7AB0-A0B1-0D40-A10E-545D2B7B7667}"/>
              </a:ext>
            </a:extLst>
          </p:cNvPr>
          <p:cNvSpPr txBox="1"/>
          <p:nvPr/>
        </p:nvSpPr>
        <p:spPr>
          <a:xfrm>
            <a:off x="3982901" y="1365931"/>
            <a:ext cx="1233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&lt;95%</a:t>
            </a:r>
          </a:p>
          <a:p>
            <a:pPr algn="ctr"/>
            <a:r>
              <a:rPr lang="en-US" dirty="0"/>
              <a:t>Dropouts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52954A1-A563-0C4B-8924-070C84FE504A}"/>
              </a:ext>
            </a:extLst>
          </p:cNvPr>
          <p:cNvSpPr txBox="1"/>
          <p:nvPr/>
        </p:nvSpPr>
        <p:spPr>
          <a:xfrm>
            <a:off x="6014037" y="1304509"/>
            <a:ext cx="1233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&lt;40%</a:t>
            </a:r>
          </a:p>
          <a:p>
            <a:pPr algn="ctr"/>
            <a:r>
              <a:rPr lang="en-US" dirty="0"/>
              <a:t>dropouts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0CA15AE-BAE1-E049-95D9-0A4D7DB6D77D}"/>
              </a:ext>
            </a:extLst>
          </p:cNvPr>
          <p:cNvSpPr txBox="1"/>
          <p:nvPr/>
        </p:nvSpPr>
        <p:spPr>
          <a:xfrm>
            <a:off x="8209410" y="1327144"/>
            <a:ext cx="1233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DATA &lt;20%</a:t>
            </a:r>
          </a:p>
          <a:p>
            <a:pPr algn="ctr"/>
            <a:r>
              <a:rPr lang="en-US" dirty="0"/>
              <a:t>dropouts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839EF99-669C-E44A-BD0C-C4E3599F3857}"/>
              </a:ext>
            </a:extLst>
          </p:cNvPr>
          <p:cNvSpPr txBox="1"/>
          <p:nvPr/>
        </p:nvSpPr>
        <p:spPr>
          <a:xfrm>
            <a:off x="7707573" y="3690564"/>
            <a:ext cx="2237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ZIFA to 10 dimensions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BE7505C9-388A-6746-A444-A5371C2D7AC8}"/>
              </a:ext>
            </a:extLst>
          </p:cNvPr>
          <p:cNvSpPr/>
          <p:nvPr/>
        </p:nvSpPr>
        <p:spPr>
          <a:xfrm>
            <a:off x="4570978" y="3886887"/>
            <a:ext cx="1989369" cy="2353277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Arc 52">
            <a:extLst>
              <a:ext uri="{FF2B5EF4-FFF2-40B4-BE49-F238E27FC236}">
                <a16:creationId xmlns:a16="http://schemas.microsoft.com/office/drawing/2014/main" id="{D9322287-4806-BA46-A59F-C879805140CB}"/>
              </a:ext>
            </a:extLst>
          </p:cNvPr>
          <p:cNvSpPr/>
          <p:nvPr/>
        </p:nvSpPr>
        <p:spPr>
          <a:xfrm flipH="1">
            <a:off x="6560347" y="3886886"/>
            <a:ext cx="1989369" cy="2353277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FAFB11-181E-1043-A748-50227984B7CB}"/>
              </a:ext>
            </a:extLst>
          </p:cNvPr>
          <p:cNvSpPr txBox="1"/>
          <p:nvPr/>
        </p:nvSpPr>
        <p:spPr>
          <a:xfrm>
            <a:off x="5773230" y="5165128"/>
            <a:ext cx="1522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Unsupervised </a:t>
            </a:r>
          </a:p>
          <a:p>
            <a:pPr algn="ctr"/>
            <a:r>
              <a:rPr lang="en-US" dirty="0"/>
              <a:t>learning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0A1BEA0-B4C0-4E45-AFE9-32C42D4B8BC7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6630873" y="1950840"/>
            <a:ext cx="8825" cy="9282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6D3C478-850A-364E-9EA6-98F102974669}"/>
              </a:ext>
            </a:extLst>
          </p:cNvPr>
          <p:cNvCxnSpPr>
            <a:cxnSpLocks/>
          </p:cNvCxnSpPr>
          <p:nvPr/>
        </p:nvCxnSpPr>
        <p:spPr>
          <a:xfrm>
            <a:off x="4880919" y="2883251"/>
            <a:ext cx="34351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C29CC0BD-F470-A64B-A020-1E7C9178C929}"/>
              </a:ext>
            </a:extLst>
          </p:cNvPr>
          <p:cNvCxnSpPr/>
          <p:nvPr/>
        </p:nvCxnSpPr>
        <p:spPr>
          <a:xfrm>
            <a:off x="4885038" y="2879128"/>
            <a:ext cx="0" cy="432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DBDF4EF-B65A-6A4D-A010-EFBFF2142D2C}"/>
              </a:ext>
            </a:extLst>
          </p:cNvPr>
          <p:cNvCxnSpPr/>
          <p:nvPr/>
        </p:nvCxnSpPr>
        <p:spPr>
          <a:xfrm>
            <a:off x="8316098" y="2879128"/>
            <a:ext cx="0" cy="432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Arc 62">
            <a:extLst>
              <a:ext uri="{FF2B5EF4-FFF2-40B4-BE49-F238E27FC236}">
                <a16:creationId xmlns:a16="http://schemas.microsoft.com/office/drawing/2014/main" id="{14B1E58B-8F3D-EA4D-A77E-1C5C5A601564}"/>
              </a:ext>
            </a:extLst>
          </p:cNvPr>
          <p:cNvSpPr/>
          <p:nvPr/>
        </p:nvSpPr>
        <p:spPr>
          <a:xfrm>
            <a:off x="3774990" y="1891273"/>
            <a:ext cx="2858525" cy="1537201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rc 64">
            <a:extLst>
              <a:ext uri="{FF2B5EF4-FFF2-40B4-BE49-F238E27FC236}">
                <a16:creationId xmlns:a16="http://schemas.microsoft.com/office/drawing/2014/main" id="{F6A424BD-03E9-CB47-9D31-C3CFA71848B2}"/>
              </a:ext>
            </a:extLst>
          </p:cNvPr>
          <p:cNvSpPr/>
          <p:nvPr/>
        </p:nvSpPr>
        <p:spPr>
          <a:xfrm flipH="1">
            <a:off x="6639694" y="1846153"/>
            <a:ext cx="2858525" cy="1537201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5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B2537E-9B3D-2A42-9760-B77F76B6F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096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882E942-477E-E540-AF34-EA5D70DCB3DC}"/>
              </a:ext>
            </a:extLst>
          </p:cNvPr>
          <p:cNvSpPr/>
          <p:nvPr/>
        </p:nvSpPr>
        <p:spPr>
          <a:xfrm>
            <a:off x="465438" y="609600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25:1860–1872 Published by Cold Spring Harbor Laboratory Press; ISSN 1088-9051/15</a:t>
            </a:r>
          </a:p>
        </p:txBody>
      </p:sp>
    </p:spTree>
    <p:extLst>
      <p:ext uri="{BB962C8B-B14F-4D97-AF65-F5344CB8AC3E}">
        <p14:creationId xmlns:p14="http://schemas.microsoft.com/office/powerpoint/2010/main" val="746678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5E5049-0816-B547-B46E-E9835094DA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47"/>
          <a:stretch/>
        </p:blipFill>
        <p:spPr>
          <a:xfrm>
            <a:off x="222421" y="1772339"/>
            <a:ext cx="6610864" cy="30792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C3BE64-E202-CD40-99CF-A65A7CB9394F}"/>
              </a:ext>
            </a:extLst>
          </p:cNvPr>
          <p:cNvSpPr txBox="1"/>
          <p:nvPr/>
        </p:nvSpPr>
        <p:spPr>
          <a:xfrm>
            <a:off x="222421" y="6339017"/>
            <a:ext cx="2124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Kowalczyk et al 2015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793871-691B-8444-BCD8-D2891A7B3D88}"/>
              </a:ext>
            </a:extLst>
          </p:cNvPr>
          <p:cNvSpPr/>
          <p:nvPr/>
        </p:nvSpPr>
        <p:spPr>
          <a:xfrm>
            <a:off x="512948" y="1143684"/>
            <a:ext cx="51100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Analysis used PCA for unsupervised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DFA098-43CD-8046-8C61-51D8E78D9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0291" y="1900090"/>
            <a:ext cx="5203140" cy="36951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5E4DE84-5AFE-5742-91FA-13FE6BB6C88D}"/>
              </a:ext>
            </a:extLst>
          </p:cNvPr>
          <p:cNvSpPr/>
          <p:nvPr/>
        </p:nvSpPr>
        <p:spPr>
          <a:xfrm>
            <a:off x="7335120" y="1143684"/>
            <a:ext cx="31838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Gene enrichment analysis </a:t>
            </a:r>
          </a:p>
        </p:txBody>
      </p:sp>
    </p:spTree>
    <p:extLst>
      <p:ext uri="{BB962C8B-B14F-4D97-AF65-F5344CB8AC3E}">
        <p14:creationId xmlns:p14="http://schemas.microsoft.com/office/powerpoint/2010/main" val="1121922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E907D6-865F-9842-B1C6-9107D29E7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50" y="196850"/>
            <a:ext cx="8318500" cy="646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817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346CEB-5600-B44E-9D35-000EDC949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550" y="1193800"/>
            <a:ext cx="72009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421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109</Words>
  <Application>Microsoft Macintosh PowerPoint</Application>
  <PresentationFormat>Widescreen</PresentationFormat>
  <Paragraphs>43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Holmstrom</dc:creator>
  <cp:lastModifiedBy>Sam Holmstrom</cp:lastModifiedBy>
  <cp:revision>11</cp:revision>
  <dcterms:created xsi:type="dcterms:W3CDTF">2020-07-13T04:05:24Z</dcterms:created>
  <dcterms:modified xsi:type="dcterms:W3CDTF">2020-07-13T16:08:57Z</dcterms:modified>
</cp:coreProperties>
</file>

<file path=docProps/thumbnail.jpeg>
</file>